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6" r:id="rId10"/>
    <p:sldId id="263" r:id="rId11"/>
    <p:sldId id="272" r:id="rId12"/>
    <p:sldId id="264" r:id="rId13"/>
    <p:sldId id="267" r:id="rId14"/>
    <p:sldId id="269" r:id="rId15"/>
    <p:sldId id="268" r:id="rId16"/>
    <p:sldId id="270" r:id="rId17"/>
    <p:sldId id="271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5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795" autoAdjust="0"/>
    <p:restoredTop sz="94660"/>
  </p:normalViewPr>
  <p:slideViewPr>
    <p:cSldViewPr snapToGrid="0" snapToObjects="1">
      <p:cViewPr varScale="1">
        <p:scale>
          <a:sx n="104" d="100"/>
          <a:sy n="104" d="100"/>
        </p:scale>
        <p:origin x="-116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printerSettings" Target="printerSettings/printerSettings1.bin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8428" y="0"/>
            <a:ext cx="7728372" cy="7620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0686" y="0"/>
            <a:ext cx="770611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80BEAD-C972-314E-8333-D23383429260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D72A8-F135-EC45-9A71-372C8AA52C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Date Placeholder 3"/>
          <p:cNvSpPr>
            <a:spLocks noGrp="1"/>
          </p:cNvSpPr>
          <p:nvPr userDrawn="1"/>
        </p:nvSpPr>
        <p:spPr>
          <a:xfrm>
            <a:off x="434484" y="547484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3E75823-2D6D-481E-B877-57010DC8936B}" type="datetimeFigureOut">
              <a:rPr lang="en-US" smtClean="0"/>
              <a:pPr/>
              <a:t>11/13/14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 userDrawn="1"/>
        </p:nvSpPr>
        <p:spPr>
          <a:xfrm>
            <a:off x="3101484" y="547484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 userDrawn="1"/>
        </p:nvSpPr>
        <p:spPr>
          <a:xfrm>
            <a:off x="6530484" y="633426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F59B0E-7A89-4465-9572-EBE67CD216B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" name="Picture 9" descr="Nasa-logo.gif"/>
          <p:cNvPicPr>
            <a:picLocks noChangeAspect="1"/>
          </p:cNvPicPr>
          <p:nvPr userDrawn="1"/>
        </p:nvPicPr>
        <p:blipFill>
          <a:blip r:embed="rId13" cstate="print"/>
          <a:stretch>
            <a:fillRect/>
          </a:stretch>
        </p:blipFill>
        <p:spPr>
          <a:xfrm>
            <a:off x="205884" y="70380"/>
            <a:ext cx="774803" cy="663348"/>
          </a:xfrm>
          <a:prstGeom prst="rect">
            <a:avLst/>
          </a:prstGeom>
        </p:spPr>
      </p:pic>
      <p:sp>
        <p:nvSpPr>
          <p:cNvPr id="11" name="TextBox 7"/>
          <p:cNvSpPr txBox="1"/>
          <p:nvPr userDrawn="1"/>
        </p:nvSpPr>
        <p:spPr>
          <a:xfrm>
            <a:off x="2" y="4232344"/>
            <a:ext cx="9144000" cy="2646878"/>
          </a:xfrm>
          <a:prstGeom prst="rect">
            <a:avLst/>
          </a:prstGeom>
          <a:gradFill flip="none" rotWithShape="1">
            <a:gsLst>
              <a:gs pos="45000">
                <a:srgbClr val="03D4A8"/>
              </a:gs>
              <a:gs pos="70000">
                <a:srgbClr val="0087E6"/>
              </a:gs>
              <a:gs pos="100000">
                <a:srgbClr val="005CBF"/>
              </a:gs>
              <a:gs pos="20000">
                <a:srgbClr val="7BFFB6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US" sz="16600" b="1" dirty="0"/>
          </a:p>
        </p:txBody>
      </p:sp>
      <p:sp>
        <p:nvSpPr>
          <p:cNvPr id="12" name="TextBox 20"/>
          <p:cNvSpPr txBox="1"/>
          <p:nvPr userDrawn="1"/>
        </p:nvSpPr>
        <p:spPr>
          <a:xfrm>
            <a:off x="7381235" y="6553200"/>
            <a:ext cx="18389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800" b="1" dirty="0" smtClean="0">
                <a:latin typeface="Arial" pitchFamily="34" charset="0"/>
                <a:cs typeface="Arial" pitchFamily="34" charset="0"/>
              </a:rPr>
              <a:t>Goddard Earth Sciences</a:t>
            </a:r>
          </a:p>
          <a:p>
            <a:pPr algn="r"/>
            <a:r>
              <a:rPr lang="en-US" sz="800" b="1" dirty="0" smtClean="0">
                <a:latin typeface="Arial" pitchFamily="34" charset="0"/>
                <a:cs typeface="Arial" pitchFamily="34" charset="0"/>
              </a:rPr>
              <a:t>Data  Information Services Center</a:t>
            </a:r>
            <a:endParaRPr lang="en-US" sz="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ectangle 12"/>
          <p:cNvSpPr/>
          <p:nvPr userDrawn="1"/>
        </p:nvSpPr>
        <p:spPr>
          <a:xfrm>
            <a:off x="0" y="6226314"/>
            <a:ext cx="9144001" cy="381000"/>
          </a:xfrm>
          <a:prstGeom prst="rect">
            <a:avLst/>
          </a:prstGeom>
          <a:gradFill>
            <a:gsLst>
              <a:gs pos="45000">
                <a:srgbClr val="03D4A8"/>
              </a:gs>
              <a:gs pos="70000">
                <a:srgbClr val="0087E6"/>
              </a:gs>
              <a:gs pos="100000">
                <a:srgbClr val="005CBF"/>
              </a:gs>
              <a:gs pos="20000">
                <a:srgbClr val="7BFFB6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ectangle 13"/>
          <p:cNvSpPr/>
          <p:nvPr userDrawn="1"/>
        </p:nvSpPr>
        <p:spPr>
          <a:xfrm>
            <a:off x="1" y="3526422"/>
            <a:ext cx="7315200" cy="3276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TextBox 19"/>
          <p:cNvSpPr txBox="1"/>
          <p:nvPr userDrawn="1"/>
        </p:nvSpPr>
        <p:spPr>
          <a:xfrm>
            <a:off x="8115410" y="6394847"/>
            <a:ext cx="1104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solidFill>
                  <a:schemeClr val="tx2"/>
                </a:solidFill>
                <a:latin typeface="Bodoni MT Black" pitchFamily="18" charset="0"/>
              </a:rPr>
              <a:t>GES – DISC</a:t>
            </a:r>
          </a:p>
        </p:txBody>
      </p:sp>
      <p:sp>
        <p:nvSpPr>
          <p:cNvPr id="16" name="Flowchart: Document 37"/>
          <p:cNvSpPr/>
          <p:nvPr userDrawn="1"/>
        </p:nvSpPr>
        <p:spPr>
          <a:xfrm>
            <a:off x="6324601" y="4212222"/>
            <a:ext cx="2819400" cy="2590800"/>
          </a:xfrm>
          <a:prstGeom prst="flowChartDocumen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/>
          <p:cNvSpPr/>
          <p:nvPr userDrawn="1"/>
        </p:nvSpPr>
        <p:spPr>
          <a:xfrm>
            <a:off x="1" y="824119"/>
            <a:ext cx="9144001" cy="45719"/>
          </a:xfrm>
          <a:prstGeom prst="rect">
            <a:avLst/>
          </a:prstGeom>
          <a:gradFill flip="none" rotWithShape="1">
            <a:gsLst>
              <a:gs pos="45000">
                <a:srgbClr val="03D4A8"/>
              </a:gs>
              <a:gs pos="70000">
                <a:srgbClr val="0087E6"/>
              </a:gs>
              <a:gs pos="100000">
                <a:srgbClr val="005CBF"/>
              </a:gs>
              <a:gs pos="20000">
                <a:srgbClr val="7BFFB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iki.earthdata.nasa.gov/display/CMR/Relevancy+Ranking+of+Data+Collec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4800" dirty="0" smtClean="0"/>
              <a:t>Fixing Dataset Search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852736"/>
            <a:ext cx="6400800" cy="786063"/>
          </a:xfrm>
        </p:spPr>
        <p:txBody>
          <a:bodyPr>
            <a:normAutofit fontScale="85000" lnSpcReduction="20000"/>
          </a:bodyPr>
          <a:lstStyle/>
          <a:p>
            <a:r>
              <a:rPr lang="en-US" sz="2800" i="1" dirty="0" smtClean="0"/>
              <a:t>Chris </a:t>
            </a:r>
            <a:r>
              <a:rPr lang="en-US" sz="2800" i="1" dirty="0" smtClean="0"/>
              <a:t>Lynnes</a:t>
            </a:r>
          </a:p>
          <a:p>
            <a:r>
              <a:rPr lang="en-US" sz="2800" i="1" dirty="0" smtClean="0"/>
              <a:t>GES DISC</a:t>
            </a:r>
            <a:endParaRPr lang="en-US" sz="2800" i="1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 Experiment…</a:t>
            </a:r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3951316"/>
              </p:ext>
            </p:extLst>
          </p:nvPr>
        </p:nvGraphicFramePr>
        <p:xfrm>
          <a:off x="1108635" y="2524760"/>
          <a:ext cx="7009205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7445"/>
                <a:gridCol w="934720"/>
                <a:gridCol w="1134720"/>
                <a:gridCol w="928443"/>
                <a:gridCol w="1074187"/>
                <a:gridCol w="1119690"/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Results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Precision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Recall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False </a:t>
                      </a:r>
                      <a:r>
                        <a:rPr lang="en-US" dirty="0" err="1" smtClean="0"/>
                        <a:t>Pos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False </a:t>
                      </a:r>
                      <a:r>
                        <a:rPr lang="en-US" dirty="0" err="1" smtClean="0"/>
                        <a:t>Neg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GCMD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209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61%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98%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81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ECHO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179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65%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89%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63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Mirador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65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82%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41%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77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643101" y="1062414"/>
            <a:ext cx="62304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Search for “Ozone” data distributed by GES DISC</a:t>
            </a:r>
          </a:p>
          <a:p>
            <a:pPr algn="ctr"/>
            <a:r>
              <a:rPr lang="en-US" sz="2400" dirty="0" smtClean="0"/>
              <a:t>Relevant = dataset-actually-</a:t>
            </a:r>
            <a:r>
              <a:rPr lang="en-US" sz="2400" i="1" dirty="0" smtClean="0"/>
              <a:t>has</a:t>
            </a:r>
            <a:r>
              <a:rPr lang="en-US" sz="2400" dirty="0"/>
              <a:t>-</a:t>
            </a:r>
            <a:r>
              <a:rPr lang="en-US" sz="2400" dirty="0" smtClean="0"/>
              <a:t>ozone</a:t>
            </a:r>
            <a:endParaRPr lang="en-US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1884321" y="4622800"/>
            <a:ext cx="43419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2400" dirty="0" smtClean="0"/>
              <a:t>Precision </a:t>
            </a:r>
            <a:r>
              <a:rPr lang="en-US" sz="2400" dirty="0"/>
              <a:t>=  </a:t>
            </a:r>
            <a:r>
              <a:rPr lang="en-US" sz="2400" u="sng" dirty="0" smtClean="0"/>
              <a:t>Relevant ∩ Retrieved</a:t>
            </a:r>
          </a:p>
          <a:p>
            <a:pPr algn="r"/>
            <a:r>
              <a:rPr lang="en-US" sz="2400" dirty="0" smtClean="0"/>
              <a:t>  Retrieved                       </a:t>
            </a:r>
            <a:endParaRPr lang="en-US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2280062" y="5411371"/>
            <a:ext cx="39462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2400" dirty="0" smtClean="0"/>
              <a:t>Recall =  </a:t>
            </a:r>
            <a:r>
              <a:rPr lang="en-US" sz="2400" u="sng" dirty="0" smtClean="0"/>
              <a:t>Relevant ∩ Retrieved</a:t>
            </a:r>
          </a:p>
          <a:p>
            <a:pPr algn="r"/>
            <a:r>
              <a:rPr lang="en-US" sz="2400" dirty="0" smtClean="0"/>
              <a:t>  Relevant                      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36636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Ouch.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124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 10: GCMD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36880" y="965200"/>
            <a:ext cx="760977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MLS/Aura Level 2 </a:t>
            </a:r>
            <a:r>
              <a:rPr lang="en-US" sz="2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Hydroperoxy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(HO2) Mixing Ratio </a:t>
            </a:r>
            <a:endParaRPr lang="en-US" sz="24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MLS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/Aura Level 2 Temperature </a:t>
            </a:r>
            <a:endParaRPr lang="en-US" sz="24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MLS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/Aura Level 2 Hydroxyl (OH) Mixing Ratio </a:t>
            </a:r>
            <a:endParaRPr lang="en-US" sz="24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MLS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/Aura Level 2 Nitric Acid (HNO3) Mixing Ratio </a:t>
            </a:r>
            <a:endParaRPr lang="en-US" sz="24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MLS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/Aura Level 2 Water Vapor (H2O) Mixing Ratio </a:t>
            </a:r>
            <a:endParaRPr lang="en-US" sz="24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MLS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/Aura Level 2 Hydrogen Chloride (</a:t>
            </a:r>
            <a:r>
              <a:rPr lang="en-US" sz="2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HCl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) Mixing Ratio </a:t>
            </a:r>
            <a:endParaRPr lang="en-US" sz="24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MLS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/Aura Level 2 Nitrous Oxide (N2O) Mixing Ratio </a:t>
            </a:r>
            <a:endParaRPr lang="en-US" sz="24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MLS</a:t>
            </a:r>
            <a:r>
              <a:rPr lang="en-US" sz="2400" dirty="0"/>
              <a:t>/Aura Level 2 Ozone (O3) Mixing Ratio </a:t>
            </a:r>
            <a:endParaRPr lang="en-US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MLS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/Aura Level 2 Chlorine Monoxide (</a:t>
            </a:r>
            <a:r>
              <a:rPr lang="en-US" sz="2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ClO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) Mixing Ratio </a:t>
            </a:r>
            <a:endParaRPr lang="en-US" sz="24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MLS</a:t>
            </a:r>
            <a:r>
              <a:rPr 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/Aura Level 2 Carbon Monoxide (CO) Mixing </a:t>
            </a: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Ratio</a:t>
            </a:r>
          </a:p>
        </p:txBody>
      </p:sp>
    </p:spTree>
    <p:extLst>
      <p:ext uri="{BB962C8B-B14F-4D97-AF65-F5344CB8AC3E}">
        <p14:creationId xmlns:p14="http://schemas.microsoft.com/office/powerpoint/2010/main" val="2049643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 10: ECHO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14511" y="945985"/>
            <a:ext cx="9029489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000" dirty="0"/>
              <a:t>OMI/Aura Formaldehyde (HCHO) Total Column Global 0.25deg </a:t>
            </a:r>
            <a:r>
              <a:rPr lang="en-US" sz="2000" dirty="0" err="1"/>
              <a:t>Lat</a:t>
            </a:r>
            <a:r>
              <a:rPr lang="en-US" sz="2000" dirty="0"/>
              <a:t>/Lon </a:t>
            </a:r>
            <a:r>
              <a:rPr lang="en-US" sz="2000" dirty="0" smtClean="0"/>
              <a:t>Grid</a:t>
            </a:r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Aqua AIRS Level 3 Daily Standard Physical Retrieval (AIRS-only</a:t>
            </a:r>
            <a:r>
              <a:rPr lang="en-US" sz="2000" dirty="0" smtClean="0"/>
              <a:t>)</a:t>
            </a:r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OMI/Aura Zoom-in Ground Pixel Corners 1-Orbit L2 Swath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13x12km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MLS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/Aura Near-Real-Time L2 </a:t>
            </a: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Temperature</a:t>
            </a: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OMI/Aura NO2 Cloud-Screened Total and Tropospheric Column Daily L3 Global 0.25deg </a:t>
            </a:r>
            <a:r>
              <a:rPr lang="en-US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Lat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/Lon </a:t>
            </a: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Grid</a:t>
            </a: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</a:rPr>
              <a:t>UARS Improved Stratospheric and Mesospheric Sounder (ISAMS) Level </a:t>
            </a:r>
            <a:r>
              <a:rPr lang="en-US" sz="2000" dirty="0" smtClean="0">
                <a:solidFill>
                  <a:srgbClr val="000000"/>
                </a:solidFill>
              </a:rPr>
              <a:t>3AL</a:t>
            </a:r>
            <a:endParaRPr lang="en-US" sz="2000" dirty="0">
              <a:solidFill>
                <a:srgbClr val="00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</a:rPr>
              <a:t>UARS Cryogenic Limb Array Etalon Spectrometer (CLAES) Level </a:t>
            </a:r>
            <a:r>
              <a:rPr lang="en-US" sz="2000" dirty="0" smtClean="0">
                <a:solidFill>
                  <a:srgbClr val="000000"/>
                </a:solidFill>
              </a:rPr>
              <a:t>3AL</a:t>
            </a:r>
            <a:endParaRPr lang="en-US" sz="2000" dirty="0">
              <a:solidFill>
                <a:srgbClr val="00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</a:rPr>
              <a:t>SBUV2/NOAA-16 Ozone (O3) Nadir Profile and Total Column Daily </a:t>
            </a:r>
            <a:r>
              <a:rPr lang="en-US" sz="2000" dirty="0" smtClean="0">
                <a:solidFill>
                  <a:srgbClr val="000000"/>
                </a:solidFill>
              </a:rPr>
              <a:t>L2</a:t>
            </a:r>
            <a:endParaRPr lang="en-US" sz="2000" dirty="0">
              <a:solidFill>
                <a:srgbClr val="00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TOMS/Earth Probe UV Reflectivity Monthly L3 Global 1x1.25 </a:t>
            </a:r>
            <a:r>
              <a:rPr lang="en-US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deg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Lat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/Lon </a:t>
            </a: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Grid</a:t>
            </a: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</a:rPr>
              <a:t>GLA DAILY GRIDS from NOAA-</a:t>
            </a:r>
            <a:r>
              <a:rPr lang="en-US" sz="2000" dirty="0" smtClean="0">
                <a:solidFill>
                  <a:srgbClr val="000000"/>
                </a:solidFill>
              </a:rPr>
              <a:t>10</a:t>
            </a: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897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0686" y="-234"/>
            <a:ext cx="7706113" cy="762000"/>
          </a:xfrm>
        </p:spPr>
        <p:txBody>
          <a:bodyPr/>
          <a:lstStyle/>
          <a:p>
            <a:r>
              <a:rPr lang="en-US" dirty="0" smtClean="0"/>
              <a:t>Top 10: Mirador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35332" y="1007040"/>
            <a:ext cx="900866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000" dirty="0"/>
              <a:t>OMI/Aura Ozone (O3) Total Column 1-Orbit L2 Swath 13x24 </a:t>
            </a:r>
            <a:r>
              <a:rPr lang="en-US" sz="2000" dirty="0" smtClean="0"/>
              <a:t>km</a:t>
            </a:r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OMI/Aura DOAS Total Column Ozone Zoomed 1-Orbit L2 Swath </a:t>
            </a:r>
            <a:r>
              <a:rPr lang="en-US" sz="2000" dirty="0" smtClean="0"/>
              <a:t>13x12km</a:t>
            </a:r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OMI/Aura Ozone (O3) Total Column Daily L2 Global 0.25 </a:t>
            </a:r>
            <a:r>
              <a:rPr lang="en-US" sz="2000" dirty="0" err="1"/>
              <a:t>deg</a:t>
            </a:r>
            <a:r>
              <a:rPr lang="en-US" sz="2000" dirty="0"/>
              <a:t> </a:t>
            </a:r>
            <a:r>
              <a:rPr lang="en-US" sz="2000" dirty="0" err="1"/>
              <a:t>Lat</a:t>
            </a:r>
            <a:r>
              <a:rPr lang="en-US" sz="2000" dirty="0"/>
              <a:t>/Lon Grid </a:t>
            </a:r>
            <a:endParaRPr lang="en-US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SBUV</a:t>
            </a:r>
            <a:r>
              <a:rPr lang="en-US" sz="2000" dirty="0"/>
              <a:t>/Nimbus-7 Ozone Profile, Ozone Total Column 1-Orbit L2 200x200 km </a:t>
            </a:r>
            <a:endParaRPr lang="en-US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SBUV2</a:t>
            </a:r>
            <a:r>
              <a:rPr lang="en-US" sz="2000" dirty="0"/>
              <a:t>/NOAA-09 Ozone Profile, Ozone Total Column 1-Orbit L2 200x200 km </a:t>
            </a:r>
            <a:endParaRPr lang="en-US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SBUV2</a:t>
            </a:r>
            <a:r>
              <a:rPr lang="en-US" sz="2000" dirty="0"/>
              <a:t>/NOAA-11 Ozone Profile, Ozone Total Column 1-Orbit L2 200x200 km </a:t>
            </a:r>
            <a:endParaRPr lang="en-US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SBUV2</a:t>
            </a:r>
            <a:r>
              <a:rPr lang="en-US" sz="2000" dirty="0"/>
              <a:t>/NOAA-16 Ozone Profile, Ozone Total Column 1-Orbit L2 200x200 km </a:t>
            </a:r>
            <a:endParaRPr lang="en-US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OMI</a:t>
            </a:r>
            <a:r>
              <a:rPr lang="en-US" sz="2000" dirty="0"/>
              <a:t>/Aura Ozone (O3) DOAS Total Column Daily L2 Global 0.25 </a:t>
            </a:r>
            <a:r>
              <a:rPr lang="en-US" sz="2000" dirty="0" err="1"/>
              <a:t>deg</a:t>
            </a:r>
            <a:r>
              <a:rPr lang="en-US" sz="2000" dirty="0"/>
              <a:t> </a:t>
            </a:r>
            <a:r>
              <a:rPr lang="en-US" sz="2000" dirty="0" err="1"/>
              <a:t>Lat</a:t>
            </a:r>
            <a:r>
              <a:rPr lang="en-US" sz="2000" dirty="0"/>
              <a:t>/Lon Grid </a:t>
            </a:r>
            <a:endParaRPr lang="en-US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OMI</a:t>
            </a:r>
            <a:r>
              <a:rPr lang="en-US" sz="2000" dirty="0"/>
              <a:t>/Aura Ozone (O3) DOAS Total Column 1-Orbit L2 Swath 13x24 km </a:t>
            </a:r>
            <a:endParaRPr lang="en-US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GOZCARDS </a:t>
            </a:r>
            <a:r>
              <a:rPr lang="en-US" sz="2000" dirty="0"/>
              <a:t>Source Data for Ozone Monthly Zonal Means on a Geodetic Latitude and </a:t>
            </a:r>
            <a:r>
              <a:rPr lang="en-US" sz="2000" dirty="0" smtClean="0"/>
              <a:t>Pressure Grid</a:t>
            </a:r>
            <a:endParaRPr lang="en-US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2149379" y="4512817"/>
            <a:ext cx="5019323" cy="193899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bg2">
                <a:lumMod val="75000"/>
                <a:alpha val="75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US" sz="2400" dirty="0" smtClean="0"/>
              <a:t>Better, but still not that good: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No L3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L2G &gt; L3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Pre-EOS &gt; EOS (#4-#7)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Specialty product (Zoomed) &gt; Global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04345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Epiphany #1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894447" y="2478958"/>
            <a:ext cx="7621384" cy="175432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So </a:t>
            </a:r>
            <a:r>
              <a:rPr lang="en-US" sz="5400" b="1" u="sng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That’s</a:t>
            </a:r>
            <a:r>
              <a:rPr lang="en-US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Why Users Hate on Search</a:t>
            </a:r>
            <a:endParaRPr lang="en-US" sz="54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8762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Relevancy Ranking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014073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dirty="0" smtClean="0"/>
              <a:t>Implementing </a:t>
            </a:r>
            <a:r>
              <a:rPr lang="en-US" sz="4800" i="1" u="sng" dirty="0" smtClean="0"/>
              <a:t>good</a:t>
            </a:r>
            <a:r>
              <a:rPr lang="en-US" sz="4800" dirty="0" smtClean="0"/>
              <a:t> </a:t>
            </a:r>
            <a:r>
              <a:rPr lang="en-US" sz="4800" dirty="0"/>
              <a:t>relevancy ranking </a:t>
            </a:r>
            <a:r>
              <a:rPr lang="en-US" sz="4800" dirty="0" smtClean="0"/>
              <a:t>may be the </a:t>
            </a:r>
            <a:r>
              <a:rPr lang="en-US" sz="4800" dirty="0"/>
              <a:t>single </a:t>
            </a:r>
            <a:r>
              <a:rPr lang="en-US" sz="4800" dirty="0" smtClean="0"/>
              <a:t>most important thing </a:t>
            </a:r>
            <a:r>
              <a:rPr lang="en-US" sz="4800" dirty="0"/>
              <a:t>we could do to improve our </a:t>
            </a:r>
            <a:r>
              <a:rPr lang="en-US" sz="4800" dirty="0" smtClean="0"/>
              <a:t>search</a:t>
            </a:r>
          </a:p>
          <a:p>
            <a:pPr marL="0" indent="0">
              <a:buNone/>
            </a:pP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971441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Relevant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839" y="1099550"/>
            <a:ext cx="8229600" cy="4525963"/>
          </a:xfrm>
        </p:spPr>
        <p:txBody>
          <a:bodyPr/>
          <a:lstStyle/>
          <a:p>
            <a:r>
              <a:rPr lang="en-US" dirty="0"/>
              <a:t>It’s what made Google famous</a:t>
            </a:r>
          </a:p>
          <a:p>
            <a:r>
              <a:rPr lang="en-US" dirty="0" smtClean="0"/>
              <a:t>Ironically, Google’s </a:t>
            </a:r>
            <a:r>
              <a:rPr lang="en-US" dirty="0"/>
              <a:t>PageRank does not work well for dataset </a:t>
            </a:r>
            <a:r>
              <a:rPr lang="en-US" dirty="0" smtClean="0"/>
              <a:t>“</a:t>
            </a:r>
            <a:r>
              <a:rPr lang="en-US" dirty="0"/>
              <a:t>documents</a:t>
            </a:r>
            <a:r>
              <a:rPr lang="en-US" dirty="0" smtClean="0"/>
              <a:t>”</a:t>
            </a:r>
          </a:p>
          <a:p>
            <a:r>
              <a:rPr lang="en-US" dirty="0" smtClean="0"/>
              <a:t>OTOH, </a:t>
            </a:r>
            <a:r>
              <a:rPr lang="en-US" i="1" dirty="0" smtClean="0"/>
              <a:t>DAACs and EOSDIS have been helping users select data for &gt; 20 years</a:t>
            </a:r>
          </a:p>
          <a:p>
            <a:r>
              <a:rPr lang="en-US" dirty="0" smtClean="0"/>
              <a:t>We should know by now what users want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882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Epiphany #2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3893" y="1013513"/>
            <a:ext cx="818609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Where We Slipped Up:</a:t>
            </a:r>
          </a:p>
          <a:p>
            <a:endParaRPr lang="en-US" sz="4400" dirty="0"/>
          </a:p>
          <a:p>
            <a:r>
              <a:rPr lang="en-US" sz="4400" dirty="0" smtClean="0"/>
              <a:t>Just </a:t>
            </a:r>
            <a:r>
              <a:rPr lang="en-US" sz="4400" dirty="0"/>
              <a:t>because users would rather </a:t>
            </a:r>
            <a:r>
              <a:rPr lang="en-US" sz="4400" i="1" dirty="0"/>
              <a:t>SEARCH WITH</a:t>
            </a:r>
            <a:r>
              <a:rPr lang="en-US" sz="4400" dirty="0"/>
              <a:t> </a:t>
            </a:r>
            <a:r>
              <a:rPr lang="en-US" sz="4400" dirty="0" err="1"/>
              <a:t>freetext</a:t>
            </a:r>
            <a:r>
              <a:rPr lang="en-US" sz="4400" dirty="0"/>
              <a:t> </a:t>
            </a:r>
            <a:r>
              <a:rPr lang="en-US" sz="4400" dirty="0" smtClean="0"/>
              <a:t>keywords, that doesn’t </a:t>
            </a:r>
            <a:r>
              <a:rPr lang="en-US" sz="4400" dirty="0"/>
              <a:t>mean we have to </a:t>
            </a:r>
            <a:r>
              <a:rPr lang="en-US" sz="4400" i="1" dirty="0"/>
              <a:t>FIND BY</a:t>
            </a:r>
            <a:r>
              <a:rPr lang="en-US" sz="4400" dirty="0"/>
              <a:t> </a:t>
            </a:r>
            <a:r>
              <a:rPr lang="en-US" sz="4400" dirty="0" err="1" smtClean="0"/>
              <a:t>freetext</a:t>
            </a:r>
            <a:r>
              <a:rPr lang="en-US" sz="4400" dirty="0" smtClean="0"/>
              <a:t> methods.</a:t>
            </a:r>
            <a:endParaRPr lang="en-US" sz="4400" dirty="0"/>
          </a:p>
          <a:p>
            <a:endParaRPr lang="en-US" sz="4400" dirty="0"/>
          </a:p>
        </p:txBody>
      </p:sp>
      <p:pic>
        <p:nvPicPr>
          <p:cNvPr id="6" name="Picture 5" descr="572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8173" y="5210605"/>
            <a:ext cx="1270000" cy="1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281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Relevancy Heuristics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062917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An attempt to return datasets in the most relevant order, given:</a:t>
            </a:r>
          </a:p>
          <a:p>
            <a:pPr lvl="1"/>
            <a:r>
              <a:rPr lang="en-US" dirty="0" smtClean="0"/>
              <a:t>Keywords provided by user</a:t>
            </a:r>
          </a:p>
          <a:p>
            <a:pPr lvl="1"/>
            <a:r>
              <a:rPr lang="en-US" dirty="0" smtClean="0"/>
              <a:t>Likely user intent, inferred from:</a:t>
            </a:r>
          </a:p>
          <a:p>
            <a:pPr lvl="2"/>
            <a:r>
              <a:rPr lang="en-US" dirty="0" smtClean="0"/>
              <a:t>Empirical experience</a:t>
            </a:r>
          </a:p>
          <a:p>
            <a:pPr lvl="2"/>
            <a:r>
              <a:rPr lang="en-US" dirty="0" smtClean="0"/>
              <a:t>Type of user</a:t>
            </a:r>
          </a:p>
          <a:p>
            <a:pPr lvl="2"/>
            <a:r>
              <a:rPr lang="en-US" dirty="0" smtClean="0"/>
              <a:t>Referrer</a:t>
            </a:r>
          </a:p>
          <a:p>
            <a:pPr lvl="2"/>
            <a:r>
              <a:rPr lang="en-US" dirty="0" smtClean="0"/>
              <a:t>Keyword</a:t>
            </a:r>
          </a:p>
          <a:p>
            <a:r>
              <a:rPr lang="en-US" dirty="0" smtClean="0"/>
              <a:t>N.B.:  </a:t>
            </a:r>
            <a:r>
              <a:rPr lang="en-US" i="1" dirty="0" smtClean="0"/>
              <a:t>No heuristic works for everybody</a:t>
            </a:r>
          </a:p>
          <a:p>
            <a:pPr lvl="1"/>
            <a:r>
              <a:rPr lang="en-US" dirty="0" smtClean="0"/>
              <a:t>Just trying to make as many users happy as possible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903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Content Heuristic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2871" y="1453108"/>
            <a:ext cx="9089949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US" sz="2800" b="1" dirty="0" smtClean="0"/>
              <a:t>Match </a:t>
            </a:r>
            <a:r>
              <a:rPr lang="en-US" sz="2800" b="1" dirty="0"/>
              <a:t>in </a:t>
            </a:r>
            <a:r>
              <a:rPr lang="en-US" sz="2800" b="1" dirty="0" smtClean="0"/>
              <a:t>measurement/parameter/GCMD specific </a:t>
            </a:r>
            <a:r>
              <a:rPr lang="en-US" sz="2800" b="1" dirty="0"/>
              <a:t>keyword </a:t>
            </a:r>
            <a:endParaRPr lang="en-US" sz="2800" b="1" dirty="0" smtClean="0"/>
          </a:p>
          <a:p>
            <a:pPr algn="ctr">
              <a:spcAft>
                <a:spcPts val="1200"/>
              </a:spcAft>
            </a:pPr>
            <a:r>
              <a:rPr lang="en-US" sz="2800" i="1" dirty="0" smtClean="0"/>
              <a:t>is more relevant than</a:t>
            </a:r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Match </a:t>
            </a:r>
            <a:r>
              <a:rPr lang="en-US" sz="2800" b="1" dirty="0"/>
              <a:t>in </a:t>
            </a:r>
            <a:r>
              <a:rPr lang="en-US" sz="2800" b="1" dirty="0" smtClean="0"/>
              <a:t>any other field</a:t>
            </a:r>
          </a:p>
          <a:p>
            <a:pPr algn="ctr">
              <a:spcAft>
                <a:spcPts val="1200"/>
              </a:spcAft>
            </a:pPr>
            <a:endParaRPr lang="en-US" sz="2800" dirty="0"/>
          </a:p>
          <a:p>
            <a:pPr algn="ctr">
              <a:spcAft>
                <a:spcPts val="1200"/>
              </a:spcAft>
            </a:pPr>
            <a:r>
              <a:rPr lang="en-US" sz="2800" i="1" dirty="0" smtClean="0"/>
              <a:t>Example:  </a:t>
            </a:r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Ozone as a variable</a:t>
            </a:r>
          </a:p>
          <a:p>
            <a:pPr algn="ctr">
              <a:spcAft>
                <a:spcPts val="1200"/>
              </a:spcAft>
            </a:pPr>
            <a:r>
              <a:rPr lang="en-US" sz="2800" dirty="0" smtClean="0"/>
              <a:t> </a:t>
            </a:r>
            <a:r>
              <a:rPr lang="en-US" sz="2800" i="1" dirty="0"/>
              <a:t>is more </a:t>
            </a:r>
            <a:r>
              <a:rPr lang="en-US" sz="2800" i="1" dirty="0" smtClean="0"/>
              <a:t>relevant than</a:t>
            </a:r>
            <a:endParaRPr lang="en-US" sz="2800" i="1" dirty="0"/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Ozone in “Ozone Monitoring Instrument”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114496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Content “Noun” Heuristic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782086" y="1453108"/>
            <a:ext cx="5571520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US" sz="2800" b="1" dirty="0" smtClean="0"/>
              <a:t>“Nouns” in a Measurement Match</a:t>
            </a:r>
          </a:p>
          <a:p>
            <a:pPr algn="ctr">
              <a:spcAft>
                <a:spcPts val="1200"/>
              </a:spcAft>
            </a:pPr>
            <a:r>
              <a:rPr lang="en-US" sz="2800" i="1" dirty="0"/>
              <a:t>i</a:t>
            </a:r>
            <a:r>
              <a:rPr lang="en-US" sz="2800" i="1" dirty="0" smtClean="0"/>
              <a:t>s more relevant than</a:t>
            </a:r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Modifiers in a Measurement Match</a:t>
            </a:r>
          </a:p>
          <a:p>
            <a:pPr algn="ctr">
              <a:spcAft>
                <a:spcPts val="1200"/>
              </a:spcAft>
            </a:pPr>
            <a:endParaRPr lang="en-US" sz="2800" dirty="0"/>
          </a:p>
          <a:p>
            <a:pPr algn="ctr">
              <a:spcAft>
                <a:spcPts val="1200"/>
              </a:spcAft>
            </a:pPr>
            <a:r>
              <a:rPr lang="en-US" sz="2800" i="1" dirty="0" smtClean="0"/>
              <a:t>Example:  </a:t>
            </a:r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“Ozone” in “Total Column Ozone”</a:t>
            </a:r>
          </a:p>
          <a:p>
            <a:pPr algn="ctr">
              <a:spcAft>
                <a:spcPts val="1200"/>
              </a:spcAft>
            </a:pPr>
            <a:r>
              <a:rPr lang="en-US" sz="2800" dirty="0" smtClean="0"/>
              <a:t> </a:t>
            </a:r>
            <a:r>
              <a:rPr lang="en-US" sz="2800" i="1" dirty="0"/>
              <a:t>is </a:t>
            </a:r>
            <a:r>
              <a:rPr lang="en-US" sz="2800" i="1" dirty="0" smtClean="0"/>
              <a:t>more relevant than</a:t>
            </a:r>
            <a:endParaRPr lang="en-US" sz="2800" i="1" dirty="0"/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“Total” in “Total Column Ozone”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095911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Version Heuristic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849923" y="1257732"/>
            <a:ext cx="3435844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US" sz="2800" b="1" dirty="0" smtClean="0"/>
              <a:t>More Recent Version</a:t>
            </a:r>
          </a:p>
          <a:p>
            <a:pPr algn="ctr">
              <a:spcAft>
                <a:spcPts val="1200"/>
              </a:spcAft>
            </a:pPr>
            <a:r>
              <a:rPr lang="en-US" sz="2800" i="1" dirty="0" smtClean="0"/>
              <a:t>is more relevant than</a:t>
            </a:r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Less Recent Version</a:t>
            </a:r>
          </a:p>
          <a:p>
            <a:pPr algn="ctr">
              <a:spcAft>
                <a:spcPts val="1200"/>
              </a:spcAft>
            </a:pPr>
            <a:endParaRPr lang="en-US" sz="2800" dirty="0"/>
          </a:p>
          <a:p>
            <a:pPr algn="ctr">
              <a:spcAft>
                <a:spcPts val="1200"/>
              </a:spcAft>
            </a:pPr>
            <a:r>
              <a:rPr lang="en-US" sz="2800" i="1" dirty="0" smtClean="0"/>
              <a:t>Example:  </a:t>
            </a:r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MLS Whatever V003</a:t>
            </a:r>
          </a:p>
          <a:p>
            <a:pPr algn="ctr">
              <a:spcAft>
                <a:spcPts val="1200"/>
              </a:spcAft>
            </a:pPr>
            <a:r>
              <a:rPr lang="en-US" sz="2800" dirty="0" smtClean="0"/>
              <a:t> </a:t>
            </a:r>
            <a:r>
              <a:rPr lang="en-US" sz="2800" i="1" dirty="0"/>
              <a:t>is more </a:t>
            </a:r>
            <a:r>
              <a:rPr lang="en-US" sz="2800" i="1" dirty="0" smtClean="0"/>
              <a:t>relevant than</a:t>
            </a:r>
            <a:endParaRPr lang="en-US" sz="2800" i="1" dirty="0"/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MLS Whatever V002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1361590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Date Range Coverage Heuristic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63518" y="1453108"/>
            <a:ext cx="7208674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US" sz="2800" b="1" dirty="0" smtClean="0"/>
              <a:t>Date Range Coverage Score</a:t>
            </a:r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=</a:t>
            </a:r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% of Search Date Range covered by the dataset</a:t>
            </a:r>
          </a:p>
          <a:p>
            <a:pPr algn="ctr">
              <a:spcAft>
                <a:spcPts val="1200"/>
              </a:spcAft>
            </a:pPr>
            <a:endParaRPr lang="en-US" sz="2800" b="1" dirty="0"/>
          </a:p>
          <a:p>
            <a:pPr algn="ctr">
              <a:spcAft>
                <a:spcPts val="1200"/>
              </a:spcAft>
            </a:pPr>
            <a:r>
              <a:rPr lang="en-US" sz="2800" i="1" dirty="0" smtClean="0"/>
              <a:t>Example:</a:t>
            </a:r>
          </a:p>
          <a:p>
            <a:pPr algn="ctr">
              <a:spcAft>
                <a:spcPts val="1200"/>
              </a:spcAft>
            </a:pPr>
            <a:r>
              <a:rPr lang="en-US" sz="2800" dirty="0" smtClean="0"/>
              <a:t>User: want Oct 2007</a:t>
            </a:r>
            <a:r>
              <a:rPr lang="en-US" sz="2800" dirty="0"/>
              <a:t> </a:t>
            </a:r>
            <a:r>
              <a:rPr lang="en-US" sz="2800" dirty="0" smtClean="0"/>
              <a:t>to Oct 2014 (8 </a:t>
            </a:r>
            <a:r>
              <a:rPr lang="en-US" sz="2800" dirty="0" err="1" smtClean="0"/>
              <a:t>yr</a:t>
            </a:r>
            <a:r>
              <a:rPr lang="en-US" sz="2800" dirty="0" smtClean="0"/>
              <a:t>)</a:t>
            </a:r>
          </a:p>
          <a:p>
            <a:pPr algn="ctr">
              <a:spcAft>
                <a:spcPts val="1200"/>
              </a:spcAft>
            </a:pPr>
            <a:r>
              <a:rPr lang="en-US" sz="2800" dirty="0" smtClean="0"/>
              <a:t>Dataset: got 2004 – 2012 (2007-2012 = 6 </a:t>
            </a:r>
            <a:r>
              <a:rPr lang="en-US" sz="2800" dirty="0" err="1" smtClean="0"/>
              <a:t>yr</a:t>
            </a:r>
            <a:r>
              <a:rPr lang="en-US" sz="2800" dirty="0" smtClean="0"/>
              <a:t>)</a:t>
            </a:r>
          </a:p>
          <a:p>
            <a:pPr algn="ctr">
              <a:spcAft>
                <a:spcPts val="1200"/>
              </a:spcAft>
            </a:pPr>
            <a:r>
              <a:rPr lang="en-US" sz="2800" dirty="0" smtClean="0"/>
              <a:t>Coverage = 6/8 = 75%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56505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Ease of Use Heuristic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42202" y="1208889"/>
            <a:ext cx="7144597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smtClean="0"/>
              <a:t>Processing Level as a Proxy:</a:t>
            </a:r>
          </a:p>
          <a:p>
            <a:pPr marL="457200" indent="-457200">
              <a:spcAft>
                <a:spcPts val="1200"/>
              </a:spcAft>
              <a:buFont typeface="Arial"/>
              <a:buChar char="•"/>
            </a:pPr>
            <a:r>
              <a:rPr lang="en-US" sz="2800" dirty="0" smtClean="0"/>
              <a:t>L4 – model, ergo gridded + usually gap-free</a:t>
            </a:r>
          </a:p>
          <a:p>
            <a:pPr marL="457200" indent="-457200">
              <a:spcAft>
                <a:spcPts val="1200"/>
              </a:spcAft>
              <a:buFont typeface="Arial"/>
              <a:buChar char="•"/>
            </a:pPr>
            <a:r>
              <a:rPr lang="en-US" sz="2800" dirty="0" smtClean="0"/>
              <a:t>L3 – nicely gridded</a:t>
            </a:r>
          </a:p>
          <a:p>
            <a:pPr marL="457200" indent="-457200">
              <a:spcAft>
                <a:spcPts val="1200"/>
              </a:spcAft>
              <a:buFont typeface="Arial"/>
              <a:buChar char="•"/>
            </a:pPr>
            <a:r>
              <a:rPr lang="en-US" sz="2800" dirty="0" smtClean="0"/>
              <a:t>L2 – processed to physical variables but tricky to map and interpret quality flags</a:t>
            </a:r>
          </a:p>
          <a:p>
            <a:pPr marL="457200" indent="-457200">
              <a:spcAft>
                <a:spcPts val="1200"/>
              </a:spcAft>
              <a:buFont typeface="Arial"/>
              <a:buChar char="•"/>
            </a:pPr>
            <a:r>
              <a:rPr lang="en-US" sz="2800" dirty="0" smtClean="0"/>
              <a:t>L1 – Do-it-yourself</a:t>
            </a:r>
          </a:p>
          <a:p>
            <a:pPr marL="457200" indent="-457200">
              <a:spcAft>
                <a:spcPts val="1200"/>
              </a:spcAft>
              <a:buFont typeface="Arial"/>
              <a:buChar char="•"/>
            </a:pPr>
            <a:r>
              <a:rPr lang="en-US" sz="2800" dirty="0" smtClean="0"/>
              <a:t>L0 – Science teams only (or mostly)</a:t>
            </a:r>
          </a:p>
          <a:p>
            <a:pPr>
              <a:spcAft>
                <a:spcPts val="1200"/>
              </a:spcAft>
            </a:pPr>
            <a:endParaRPr lang="en-US" sz="2800" b="1" dirty="0" smtClean="0"/>
          </a:p>
          <a:p>
            <a:pPr>
              <a:spcAft>
                <a:spcPts val="1200"/>
              </a:spcAft>
            </a:pPr>
            <a:endParaRPr lang="en-US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29556412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“What’s New” Heuristic*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783472" y="1453108"/>
            <a:ext cx="3568768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US" sz="2800" b="1" dirty="0" smtClean="0"/>
              <a:t>Newer datasets </a:t>
            </a:r>
          </a:p>
          <a:p>
            <a:pPr algn="ctr">
              <a:spcAft>
                <a:spcPts val="1200"/>
              </a:spcAft>
            </a:pPr>
            <a:r>
              <a:rPr lang="en-US" sz="2800" i="1" dirty="0" smtClean="0"/>
              <a:t>are usually better than </a:t>
            </a:r>
          </a:p>
          <a:p>
            <a:pPr algn="ctr">
              <a:spcAft>
                <a:spcPts val="1200"/>
              </a:spcAft>
            </a:pPr>
            <a:r>
              <a:rPr lang="en-US" sz="2800" b="1" dirty="0" smtClean="0"/>
              <a:t>Older datasets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73204" y="5214095"/>
            <a:ext cx="5060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*Resonates with people’s </a:t>
            </a:r>
            <a:r>
              <a:rPr lang="en-US" sz="2400" dirty="0" err="1" smtClean="0"/>
              <a:t>Recency</a:t>
            </a:r>
            <a:r>
              <a:rPr lang="en-US" sz="2400" dirty="0" smtClean="0"/>
              <a:t> Bias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575611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Metrics-based Heuristics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898" y="1307136"/>
            <a:ext cx="8229600" cy="4525963"/>
          </a:xfrm>
        </p:spPr>
        <p:txBody>
          <a:bodyPr/>
          <a:lstStyle/>
          <a:p>
            <a:r>
              <a:rPr lang="en-US" dirty="0" smtClean="0"/>
              <a:t>Data popularity over last N months</a:t>
            </a:r>
          </a:p>
          <a:p>
            <a:r>
              <a:rPr lang="en-US" dirty="0" smtClean="0"/>
              <a:t>Data citations over last N months</a:t>
            </a:r>
          </a:p>
          <a:p>
            <a:r>
              <a:rPr lang="en-US" dirty="0" smtClean="0"/>
              <a:t>Associative popularity…not so much</a:t>
            </a:r>
          </a:p>
          <a:p>
            <a:pPr lvl="1"/>
            <a:r>
              <a:rPr lang="en-US" dirty="0" smtClean="0"/>
              <a:t>“</a:t>
            </a:r>
            <a:r>
              <a:rPr lang="en-US" dirty="0"/>
              <a:t>Customers Who Bought This Item Also </a:t>
            </a:r>
            <a:r>
              <a:rPr lang="en-US" dirty="0" smtClean="0"/>
              <a:t>Bought”</a:t>
            </a:r>
          </a:p>
          <a:p>
            <a:pPr lvl="1"/>
            <a:r>
              <a:rPr lang="en-US" b="1" dirty="0" smtClean="0"/>
              <a:t>“</a:t>
            </a:r>
            <a:r>
              <a:rPr lang="en-US" dirty="0" smtClean="0"/>
              <a:t>What </a:t>
            </a:r>
            <a:r>
              <a:rPr lang="en-US" dirty="0"/>
              <a:t>Other Items Do Customers Buy After Viewing This Item</a:t>
            </a:r>
            <a:r>
              <a:rPr lang="en-US" dirty="0" smtClean="0"/>
              <a:t>?”</a:t>
            </a:r>
          </a:p>
          <a:p>
            <a:pPr lvl="1"/>
            <a:r>
              <a:rPr lang="en-US" dirty="0" smtClean="0"/>
              <a:t>N.B.:  You have to get to and select </a:t>
            </a:r>
            <a:r>
              <a:rPr lang="en-US" smtClean="0"/>
              <a:t>a relevant item </a:t>
            </a:r>
            <a:r>
              <a:rPr lang="en-US" dirty="0" smtClean="0"/>
              <a:t>FIRST</a:t>
            </a:r>
          </a:p>
        </p:txBody>
      </p:sp>
    </p:spTree>
    <p:extLst>
      <p:ext uri="{BB962C8B-B14F-4D97-AF65-F5344CB8AC3E}">
        <p14:creationId xmlns:p14="http://schemas.microsoft.com/office/powerpoint/2010/main" val="3697124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User Type and Intent Modeling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456058"/>
            <a:ext cx="8229600" cy="4525963"/>
          </a:xfrm>
        </p:spPr>
        <p:txBody>
          <a:bodyPr/>
          <a:lstStyle/>
          <a:p>
            <a:r>
              <a:rPr lang="en-US" dirty="0" smtClean="0"/>
              <a:t>User interests</a:t>
            </a:r>
          </a:p>
          <a:p>
            <a:pPr lvl="1"/>
            <a:r>
              <a:rPr lang="en-US" dirty="0" smtClean="0"/>
              <a:t>URS</a:t>
            </a:r>
          </a:p>
          <a:p>
            <a:pPr lvl="1"/>
            <a:r>
              <a:rPr lang="en-US" dirty="0" smtClean="0"/>
              <a:t>Other search words (“Rain” + “Landslides”)</a:t>
            </a:r>
          </a:p>
          <a:p>
            <a:r>
              <a:rPr lang="en-US" dirty="0" smtClean="0"/>
              <a:t>Referrals from Portals or Tools</a:t>
            </a:r>
          </a:p>
          <a:p>
            <a:pPr lvl="1"/>
            <a:r>
              <a:rPr lang="en-US" dirty="0" smtClean="0"/>
              <a:t>Applications* portals/tools</a:t>
            </a:r>
          </a:p>
          <a:p>
            <a:pPr lvl="1"/>
            <a:r>
              <a:rPr lang="en-US" dirty="0" smtClean="0"/>
              <a:t>Education portals/tools</a:t>
            </a:r>
          </a:p>
          <a:p>
            <a:r>
              <a:rPr lang="en-US" dirty="0" smtClean="0"/>
              <a:t>Use of Jargon or Technical Terms</a:t>
            </a:r>
          </a:p>
          <a:p>
            <a:pPr lvl="1"/>
            <a:r>
              <a:rPr lang="en-US" dirty="0" smtClean="0"/>
              <a:t>AOD, SST, L2, OMI, SNPP…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732741" y="6142130"/>
            <a:ext cx="5924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*Applications like “Landslide Prediction”, not like “MS Office”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12048" y="932278"/>
            <a:ext cx="84052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i="1" dirty="0"/>
              <a:t>Use it to weight or otherwise modify previous heuristics</a:t>
            </a:r>
          </a:p>
        </p:txBody>
      </p:sp>
    </p:spTree>
    <p:extLst>
      <p:ext uri="{BB962C8B-B14F-4D97-AF65-F5344CB8AC3E}">
        <p14:creationId xmlns:p14="http://schemas.microsoft.com/office/powerpoint/2010/main" val="16151171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Do We Need?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99550"/>
            <a:ext cx="8229600" cy="4525963"/>
          </a:xfrm>
        </p:spPr>
        <p:txBody>
          <a:bodyPr/>
          <a:lstStyle/>
          <a:p>
            <a:r>
              <a:rPr lang="en-US" dirty="0" smtClean="0"/>
              <a:t>The ability to rank CMR dataset results according to heuristics</a:t>
            </a:r>
          </a:p>
          <a:p>
            <a:pPr lvl="1"/>
            <a:r>
              <a:rPr lang="en-US" dirty="0" smtClean="0"/>
              <a:t>Ideally, client-selectable heuristics and scoring</a:t>
            </a:r>
          </a:p>
          <a:p>
            <a:r>
              <a:rPr lang="en-US" dirty="0" smtClean="0"/>
              <a:t>The ability to experiment with ranking schemes against CMR metadata</a:t>
            </a:r>
          </a:p>
          <a:p>
            <a:pPr lvl="1"/>
            <a:r>
              <a:rPr lang="en-US" dirty="0" smtClean="0"/>
              <a:t>Lure researchers to develop ranking schemes</a:t>
            </a:r>
          </a:p>
          <a:p>
            <a:r>
              <a:rPr lang="en-US" dirty="0" smtClean="0"/>
              <a:t>Discussion forum for developing additional methods for ranking and modeling user intent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5771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Discuss…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35042" y="2067900"/>
            <a:ext cx="815785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For White Paper, see:</a:t>
            </a:r>
          </a:p>
          <a:p>
            <a:r>
              <a:rPr lang="en-US" sz="2800" dirty="0" smtClean="0">
                <a:hlinkClick r:id="rId2"/>
              </a:rPr>
              <a:t>https</a:t>
            </a:r>
            <a:r>
              <a:rPr lang="en-US" sz="2800" dirty="0">
                <a:hlinkClick r:id="rId2"/>
              </a:rPr>
              <a:t>://</a:t>
            </a:r>
            <a:r>
              <a:rPr lang="en-US" sz="2800" dirty="0" err="1">
                <a:hlinkClick r:id="rId2"/>
              </a:rPr>
              <a:t>wiki.earthdata.nasa.gov</a:t>
            </a:r>
            <a:r>
              <a:rPr lang="en-US" sz="2800" dirty="0">
                <a:hlinkClick r:id="rId2"/>
              </a:rPr>
              <a:t>/display/CMR/</a:t>
            </a:r>
            <a:r>
              <a:rPr lang="en-US" sz="2800" dirty="0" err="1">
                <a:hlinkClick r:id="rId2"/>
              </a:rPr>
              <a:t>Relevancy+Ranking+of+Data+Collections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60090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13805</TotalTime>
  <Words>1134</Words>
  <Application>Microsoft Macintosh PowerPoint</Application>
  <PresentationFormat>On-screen Show (4:3)</PresentationFormat>
  <Paragraphs>170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Fixing Dataset Search</vt:lpstr>
      <vt:lpstr>An Experiment…</vt:lpstr>
      <vt:lpstr>Ouch.</vt:lpstr>
      <vt:lpstr>Top 10: GCMD</vt:lpstr>
      <vt:lpstr>Top 10: ECHO</vt:lpstr>
      <vt:lpstr>Top 10: Mirador</vt:lpstr>
      <vt:lpstr>Epiphany #1</vt:lpstr>
      <vt:lpstr>Relevancy Ranking</vt:lpstr>
      <vt:lpstr>How to Relevant</vt:lpstr>
      <vt:lpstr>Epiphany #2</vt:lpstr>
      <vt:lpstr>Relevancy Heuristics</vt:lpstr>
      <vt:lpstr>Data Content Heuristic</vt:lpstr>
      <vt:lpstr>Data Content “Noun” Heuristic</vt:lpstr>
      <vt:lpstr>Data Version Heuristic</vt:lpstr>
      <vt:lpstr>Date Range Coverage Heuristic</vt:lpstr>
      <vt:lpstr>Ease of Use Heuristic</vt:lpstr>
      <vt:lpstr>“What’s New” Heuristic*</vt:lpstr>
      <vt:lpstr>Metrics-based Heuristics</vt:lpstr>
      <vt:lpstr>User Type and Intent Modeling</vt:lpstr>
      <vt:lpstr>What Do We Need?</vt:lpstr>
      <vt:lpstr>Discuss…</vt:lpstr>
    </vt:vector>
  </TitlesOfParts>
  <Manager/>
  <Company>NASA / GSFC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>Christopher Lynnes</dc:creator>
  <cp:keywords/>
  <dc:description/>
  <cp:lastModifiedBy>Christopher Lynnes</cp:lastModifiedBy>
  <cp:revision>64</cp:revision>
  <dcterms:created xsi:type="dcterms:W3CDTF">2013-12-05T01:35:02Z</dcterms:created>
  <dcterms:modified xsi:type="dcterms:W3CDTF">2014-11-14T22:45:21Z</dcterms:modified>
  <cp:category/>
</cp:coreProperties>
</file>